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15"/>
  </p:notesMasterIdLst>
  <p:handoutMasterIdLst>
    <p:handoutMasterId r:id="rId16"/>
  </p:handoutMasterIdLst>
  <p:sldIdLst>
    <p:sldId id="256" r:id="rId2"/>
    <p:sldId id="257" r:id="rId3"/>
    <p:sldId id="260" r:id="rId4"/>
    <p:sldId id="268" r:id="rId5"/>
    <p:sldId id="258" r:id="rId6"/>
    <p:sldId id="261" r:id="rId7"/>
    <p:sldId id="262" r:id="rId8"/>
    <p:sldId id="263" r:id="rId9"/>
    <p:sldId id="269" r:id="rId10"/>
    <p:sldId id="270"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4880" autoAdjust="0"/>
  </p:normalViewPr>
  <p:slideViewPr>
    <p:cSldViewPr snapToGrid="0" snapToObjects="1">
      <p:cViewPr>
        <p:scale>
          <a:sx n="66" d="100"/>
          <a:sy n="66" d="100"/>
        </p:scale>
        <p:origin x="-141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1770" y="-4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674872-A1CA-8643-86B2-ADCC8DE76B1B}" type="datetimeFigureOut">
              <a:rPr lang="en-US" smtClean="0"/>
              <a:pPr/>
              <a:t>8/18/2016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CB6037-78A9-5D4B-8C75-51E2C6E32945}" type="slidenum">
              <a:rPr lang="en-US" smtClean="0"/>
              <a:pPr/>
              <a:t>‹#›</a:t>
            </a:fld>
            <a:endParaRPr lang="en-US"/>
          </a:p>
        </p:txBody>
      </p:sp>
    </p:spTree>
    <p:extLst>
      <p:ext uri="{BB962C8B-B14F-4D97-AF65-F5344CB8AC3E}">
        <p14:creationId xmlns:p14="http://schemas.microsoft.com/office/powerpoint/2010/main" xmlns="" val="3309697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3A51C-07E8-AD43-BE6B-727736C27F9E}" type="datetimeFigureOut">
              <a:rPr lang="en-US" smtClean="0"/>
              <a:pPr/>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FBF35-4B02-0046-A0E2-9D76C1D7A608}" type="slidenum">
              <a:rPr lang="en-US" smtClean="0"/>
              <a:pPr/>
              <a:t>‹#›</a:t>
            </a:fld>
            <a:endParaRPr lang="en-US"/>
          </a:p>
        </p:txBody>
      </p:sp>
    </p:spTree>
    <p:extLst>
      <p:ext uri="{BB962C8B-B14F-4D97-AF65-F5344CB8AC3E}">
        <p14:creationId xmlns:p14="http://schemas.microsoft.com/office/powerpoint/2010/main" xmlns="" val="17510839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F3FBF35-4B02-0046-A0E2-9D76C1D7A608}" type="slidenum">
              <a:rPr lang="en-US" smtClean="0"/>
              <a:pPr/>
              <a:t>1</a:t>
            </a:fld>
            <a:endParaRPr lang="en-US"/>
          </a:p>
        </p:txBody>
      </p:sp>
    </p:spTree>
    <p:extLst>
      <p:ext uri="{BB962C8B-B14F-4D97-AF65-F5344CB8AC3E}">
        <p14:creationId xmlns:p14="http://schemas.microsoft.com/office/powerpoint/2010/main" xmlns="" val="67410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FBF35-4B02-0046-A0E2-9D76C1D7A608}" type="slidenum">
              <a:rPr lang="en-US" smtClean="0"/>
              <a:pPr/>
              <a:t>2</a:t>
            </a:fld>
            <a:endParaRPr lang="en-US"/>
          </a:p>
        </p:txBody>
      </p:sp>
    </p:spTree>
    <p:extLst>
      <p:ext uri="{BB962C8B-B14F-4D97-AF65-F5344CB8AC3E}">
        <p14:creationId xmlns:p14="http://schemas.microsoft.com/office/powerpoint/2010/main" xmlns="" val="4420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-UAV operations in non-segregated airspace means that both Unmanned and Manned aircraft operate in the same airspace</a:t>
            </a:r>
          </a:p>
          <a:p>
            <a:r>
              <a:rPr lang="en-US" dirty="0"/>
              <a:t>-</a:t>
            </a:r>
            <a:r>
              <a:rPr lang="en-US" dirty="0" smtClean="0"/>
              <a:t>In IAF, RPA is used, DGCA has used term unmanned aircraft (UA) but I would use the term UAV today.</a:t>
            </a:r>
          </a:p>
          <a:p>
            <a:r>
              <a:rPr lang="en-US" dirty="0" smtClean="0"/>
              <a:t>-UAV development initially dominated by military</a:t>
            </a:r>
          </a:p>
          <a:p>
            <a:r>
              <a:rPr lang="en-US" dirty="0" smtClean="0"/>
              <a:t>-Rising capability of military UAVs and their successful employment led to development of armed and combat UAVs</a:t>
            </a:r>
          </a:p>
          <a:p>
            <a:r>
              <a:rPr lang="en-US" dirty="0" smtClean="0"/>
              <a:t>-Strategic </a:t>
            </a:r>
            <a:r>
              <a:rPr lang="en-US" dirty="0" err="1" smtClean="0"/>
              <a:t>Defence</a:t>
            </a:r>
            <a:r>
              <a:rPr lang="en-US" dirty="0" smtClean="0"/>
              <a:t> intelligence, a market research company, estimates that UCAV are likely to account for 34% of UAV market </a:t>
            </a:r>
          </a:p>
          <a:p>
            <a:r>
              <a:rPr lang="en-US" dirty="0" smtClean="0"/>
              <a:t>-Long Duration Surveillance and operation over inaccessible areas are some of the Unique capabilities of UAV, which have made them </a:t>
            </a:r>
            <a:r>
              <a:rPr lang="en-US" dirty="0" err="1" smtClean="0"/>
              <a:t>favourable</a:t>
            </a:r>
            <a:r>
              <a:rPr lang="en-US" dirty="0" smtClean="0"/>
              <a:t> platform for civil applications at lower cost</a:t>
            </a:r>
          </a:p>
          <a:p>
            <a:r>
              <a:rPr lang="en-US" dirty="0" smtClean="0"/>
              <a:t>UAVs susceptible to </a:t>
            </a:r>
          </a:p>
          <a:p>
            <a:pPr lvl="1"/>
            <a:r>
              <a:rPr lang="en-US" dirty="0" smtClean="0"/>
              <a:t>breaking of command and control signals, </a:t>
            </a:r>
          </a:p>
          <a:p>
            <a:pPr lvl="1"/>
            <a:r>
              <a:rPr lang="en-US" dirty="0" smtClean="0"/>
              <a:t>Hacking of data links for feeding spurious information and </a:t>
            </a:r>
          </a:p>
          <a:p>
            <a:pPr lvl="1"/>
            <a:r>
              <a:rPr lang="en-US" dirty="0" smtClean="0"/>
              <a:t>clandestine exploitation of own UAVs by adversaries/ terrorists</a:t>
            </a:r>
          </a:p>
          <a:p>
            <a:r>
              <a:rPr lang="en-US" dirty="0" smtClean="0"/>
              <a:t>UAVs presently operating in segregated airspace</a:t>
            </a:r>
          </a:p>
          <a:p>
            <a:endParaRPr lang="en-US" dirty="0"/>
          </a:p>
        </p:txBody>
      </p:sp>
      <p:sp>
        <p:nvSpPr>
          <p:cNvPr id="4" name="Slide Number Placeholder 3"/>
          <p:cNvSpPr>
            <a:spLocks noGrp="1"/>
          </p:cNvSpPr>
          <p:nvPr>
            <p:ph type="sldNum" sz="quarter" idx="10"/>
          </p:nvPr>
        </p:nvSpPr>
        <p:spPr/>
        <p:txBody>
          <a:bodyPr/>
          <a:lstStyle/>
          <a:p>
            <a:fld id="{0F3FBF35-4B02-0046-A0E2-9D76C1D7A608}" type="slidenum">
              <a:rPr lang="en-US" smtClean="0"/>
              <a:pPr/>
              <a:t>5</a:t>
            </a:fld>
            <a:endParaRPr lang="en-US"/>
          </a:p>
        </p:txBody>
      </p:sp>
    </p:spTree>
    <p:extLst>
      <p:ext uri="{BB962C8B-B14F-4D97-AF65-F5344CB8AC3E}">
        <p14:creationId xmlns:p14="http://schemas.microsoft.com/office/powerpoint/2010/main" xmlns="" val="123444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en-US" smtClean="0"/>
              <a:t>18/08/16</a:t>
            </a: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18/08/16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18/08/16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18/08/16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18/08/16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18/08/16</a:t>
            </a:r>
            <a:endParaRPr lang="en-US"/>
          </a:p>
        </p:txBody>
      </p:sp>
      <p:sp>
        <p:nvSpPr>
          <p:cNvPr id="7" name="Slide Number Placeholder 6"/>
          <p:cNvSpPr>
            <a:spLocks noGrp="1"/>
          </p:cNvSpPr>
          <p:nvPr>
            <p:ph type="sldNum" sz="quarter" idx="12"/>
          </p:nvPr>
        </p:nvSpPr>
        <p:spPr>
          <a:xfrm>
            <a:off x="631436" y="6147076"/>
            <a:ext cx="326278" cy="365125"/>
          </a:xfrm>
          <a:prstGeom prst="rect">
            <a:avLst/>
          </a:prstGeom>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18/08/16</a:t>
            </a: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6800" y="6135530"/>
            <a:ext cx="3704031" cy="377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err="1" smtClean="0"/>
              <a:t>rknarang@capsindia.org</a:t>
            </a:r>
            <a:endParaRPr lang="en-US" dirty="0"/>
          </a:p>
        </p:txBody>
      </p:sp>
      <p:sp>
        <p:nvSpPr>
          <p:cNvPr id="2" name="Title Placeholder 1"/>
          <p:cNvSpPr>
            <a:spLocks noGrp="1"/>
          </p:cNvSpPr>
          <p:nvPr>
            <p:ph type="title"/>
          </p:nvPr>
        </p:nvSpPr>
        <p:spPr>
          <a:xfrm>
            <a:off x="534804" y="451078"/>
            <a:ext cx="8151996" cy="805420"/>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534804" y="1294090"/>
            <a:ext cx="8008832" cy="45385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52903" y="615862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smtClean="0"/>
              <a:t>18/08/16</a:t>
            </a:r>
            <a:endParaRPr lang="en-US" dirty="0"/>
          </a:p>
        </p:txBody>
      </p:sp>
      <p:sp>
        <p:nvSpPr>
          <p:cNvPr id="5" name="Footer Placeholder 4"/>
          <p:cNvSpPr>
            <a:spLocks noGrp="1"/>
          </p:cNvSpPr>
          <p:nvPr>
            <p:ph type="ftr" sz="quarter" idx="3"/>
          </p:nvPr>
        </p:nvSpPr>
        <p:spPr>
          <a:xfrm>
            <a:off x="5114793" y="6129240"/>
            <a:ext cx="3502152"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p:txStyles>
    <p:titleStyle>
      <a:lvl1pPr algn="ctr"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Word_Document2.docx"/><Relationship Id="rId4" Type="http://schemas.openxmlformats.org/officeDocument/2006/relationships/package" Target="../embeddings/Microsoft_Office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3365" y="5132267"/>
            <a:ext cx="3309803" cy="775042"/>
          </a:xfrm>
        </p:spPr>
        <p:txBody>
          <a:bodyPr/>
          <a:lstStyle/>
          <a:p>
            <a:r>
              <a:rPr lang="en-US" dirty="0" smtClean="0"/>
              <a:t>RK </a:t>
            </a:r>
            <a:r>
              <a:rPr lang="en-US" dirty="0" err="1" smtClean="0"/>
              <a:t>Narang</a:t>
            </a:r>
            <a:endParaRPr lang="en-US" dirty="0" smtClean="0"/>
          </a:p>
          <a:p>
            <a:r>
              <a:rPr lang="en-US" dirty="0" smtClean="0"/>
              <a:t>Centre For Air Power Studies</a:t>
            </a:r>
            <a:endParaRPr lang="en-US"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a:t>
            </a:fld>
            <a:endParaRPr lang="en-US" dirty="0"/>
          </a:p>
        </p:txBody>
      </p:sp>
      <p:sp>
        <p:nvSpPr>
          <p:cNvPr id="6" name="Title 5"/>
          <p:cNvSpPr>
            <a:spLocks noGrp="1"/>
          </p:cNvSpPr>
          <p:nvPr>
            <p:ph type="ctrTitle"/>
          </p:nvPr>
        </p:nvSpPr>
        <p:spPr>
          <a:xfrm>
            <a:off x="4777880" y="2452913"/>
            <a:ext cx="3313355" cy="2480227"/>
          </a:xfrm>
        </p:spPr>
        <p:txBody>
          <a:bodyPr>
            <a:noAutofit/>
          </a:bodyPr>
          <a:lstStyle/>
          <a:p>
            <a:r>
              <a:rPr lang="en-US" sz="3200" b="1" dirty="0">
                <a:solidFill>
                  <a:srgbClr val="002060"/>
                </a:solidFill>
                <a:latin typeface="Constantia" panose="02030602050306030303" pitchFamily="18" charset="0"/>
              </a:rPr>
              <a:t>INTEGRATION OF DRONES IN NON SEGREGATED AIR SPACE</a:t>
            </a: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82343" y="156029"/>
            <a:ext cx="1524000" cy="1524000"/>
          </a:xfrm>
          <a:prstGeom prst="rect">
            <a:avLst/>
          </a:prstGeom>
          <a:ln>
            <a:noFill/>
          </a:ln>
          <a:effectLst>
            <a:outerShdw blurRad="190500" algn="tl" rotWithShape="0">
              <a:srgbClr val="000000">
                <a:alpha val="70000"/>
              </a:srgbClr>
            </a:outerShdw>
          </a:effectLst>
        </p:spPr>
      </p:pic>
      <p:pic>
        <p:nvPicPr>
          <p:cNvPr id="11" name="Picture 10" descr="Macintosh HD:Users:rajivkumarnarang:Desktop:Screen Shot 2016-08-13 at 3.08.19 pm.png"/>
          <p:cNvPicPr/>
          <p:nvPr/>
        </p:nvPicPr>
        <p:blipFill rotWithShape="1">
          <a:blip r:embed="rId4" cstate="email">
            <a:extLst>
              <a:ext uri="{28A0092B-C50C-407E-A947-70E740481C1C}">
                <a14:useLocalDpi xmlns:a14="http://schemas.microsoft.com/office/drawing/2010/main" xmlns="" val="0"/>
              </a:ext>
            </a:extLst>
          </a:blip>
          <a:srcRect t="5950" r="2826" b="13882"/>
          <a:stretch/>
        </p:blipFill>
        <p:spPr bwMode="auto">
          <a:xfrm>
            <a:off x="2461985" y="316367"/>
            <a:ext cx="2110014" cy="1203324"/>
          </a:xfrm>
          <a:prstGeom prst="rect">
            <a:avLst/>
          </a:prstGeom>
          <a:noFill/>
          <a:ln>
            <a:noFill/>
          </a:ln>
          <a:extLst>
            <a:ext uri="{53640926-AAD7-44d8-BBD7-CCE9431645EC}">
              <a14:shadowObscured xmlns:a14="http://schemas.microsoft.com/office/drawing/2010/main" xmlns=""/>
            </a:ext>
          </a:extLst>
        </p:spPr>
      </p:pic>
      <p:pic>
        <p:nvPicPr>
          <p:cNvPr id="12" name="Picture 11" descr="Macintosh HD:Users:rajivkumarnarang:Desktop:Screen Shot 2016-08-13 at 3.49.31 pm.png"/>
          <p:cNvPicPr/>
          <p:nvPr/>
        </p:nvPicPr>
        <p:blipFill rotWithShape="1">
          <a:blip r:embed="rId5" cstate="email">
            <a:extLst>
              <a:ext uri="{28A0092B-C50C-407E-A947-70E740481C1C}">
                <a14:useLocalDpi xmlns:a14="http://schemas.microsoft.com/office/drawing/2010/main" xmlns="" val="0"/>
              </a:ext>
            </a:extLst>
          </a:blip>
          <a:srcRect l="10422" t="9249" r="59419" b="46001"/>
          <a:stretch/>
        </p:blipFill>
        <p:spPr bwMode="auto">
          <a:xfrm>
            <a:off x="776741" y="453391"/>
            <a:ext cx="1246868" cy="820420"/>
          </a:xfrm>
          <a:prstGeom prst="rect">
            <a:avLst/>
          </a:prstGeom>
          <a:noFill/>
          <a:ln>
            <a:noFill/>
          </a:ln>
          <a:extLst>
            <a:ext uri="{53640926-AAD7-44d8-BBD7-CCE9431645EC}">
              <a14:shadowObscured xmlns:a14="http://schemas.microsoft.com/office/drawing/2010/main" xmlns=""/>
            </a:ext>
          </a:extLst>
        </p:spPr>
      </p:pic>
      <p:pic>
        <p:nvPicPr>
          <p:cNvPr id="13" name="Picture 12" descr="Macintosh HD:Users:rajivkumarnarang:Desktop:Screen Shot 2016-08-13 at 3.36.04 pm.png"/>
          <p:cNvPicPr/>
          <p:nvPr/>
        </p:nvPicPr>
        <p:blipFill rotWithShape="1">
          <a:blip r:embed="rId6" cstate="email">
            <a:extLst>
              <a:ext uri="{28A0092B-C50C-407E-A947-70E740481C1C}">
                <a14:useLocalDpi xmlns:a14="http://schemas.microsoft.com/office/drawing/2010/main" xmlns="" val="0"/>
              </a:ext>
            </a:extLst>
          </a:blip>
          <a:srcRect l="4502" t="6170" r="3376" b="4255"/>
          <a:stretch/>
        </p:blipFill>
        <p:spPr bwMode="auto">
          <a:xfrm>
            <a:off x="2461985" y="1516829"/>
            <a:ext cx="2110014" cy="1606506"/>
          </a:xfrm>
          <a:prstGeom prst="rect">
            <a:avLst/>
          </a:prstGeom>
          <a:noFill/>
          <a:ln>
            <a:noFill/>
          </a:ln>
          <a:extLst>
            <a:ext uri="{53640926-AAD7-44d8-BBD7-CCE9431645EC}">
              <a14:shadowObscured xmlns:a14="http://schemas.microsoft.com/office/drawing/2010/main" xmlns=""/>
            </a:ext>
          </a:extLst>
        </p:spPr>
      </p:pic>
      <p:pic>
        <p:nvPicPr>
          <p:cNvPr id="14" name="Picture 13" descr="http://i1094.photobucket.com/albums/i441/somnath30/NETRA.jpg"/>
          <p:cNvPicPr/>
          <p:nvPr/>
        </p:nvPicPr>
        <p:blipFill rotWithShape="1">
          <a:blip r:embed="rId7" cstate="email">
            <a:extLst>
              <a:ext uri="{28A0092B-C50C-407E-A947-70E740481C1C}">
                <a14:useLocalDpi xmlns:a14="http://schemas.microsoft.com/office/drawing/2010/main" xmlns="" val="0"/>
              </a:ext>
            </a:extLst>
          </a:blip>
          <a:srcRect l="3428" t="30472" r="1492" b="31903"/>
          <a:stretch/>
        </p:blipFill>
        <p:spPr bwMode="auto">
          <a:xfrm>
            <a:off x="1046887" y="3123335"/>
            <a:ext cx="2830195" cy="1581785"/>
          </a:xfrm>
          <a:prstGeom prst="rect">
            <a:avLst/>
          </a:prstGeom>
          <a:noFill/>
          <a:ln>
            <a:noFill/>
          </a:ln>
          <a:extLst>
            <a:ext uri="{53640926-AAD7-44d8-BBD7-CCE9431645EC}">
              <a14:shadowObscured xmlns:a14="http://schemas.microsoft.com/office/drawing/2010/main" xmlns=""/>
            </a:ext>
          </a:extLst>
        </p:spPr>
      </p:pic>
      <p:pic>
        <p:nvPicPr>
          <p:cNvPr id="15" name="Picture 14"/>
          <p:cNvPicPr/>
          <p:nvPr/>
        </p:nvPicPr>
        <p:blipFill rotWithShape="1">
          <a:blip r:embed="rId8"/>
          <a:srcRect l="8421" t="36112" r="55489" b="15740"/>
          <a:stretch/>
        </p:blipFill>
        <p:spPr bwMode="auto">
          <a:xfrm>
            <a:off x="391885" y="1543794"/>
            <a:ext cx="2070100" cy="1552575"/>
          </a:xfrm>
          <a:prstGeom prst="rect">
            <a:avLst/>
          </a:prstGeom>
          <a:ln>
            <a:noFill/>
          </a:ln>
          <a:extLst>
            <a:ext uri="{53640926-AAD7-44d8-BBD7-CCE9431645EC}">
              <a14:shadowObscured xmlns:a14="http://schemas.microsoft.com/office/drawing/2010/main" xmlns=""/>
            </a:ext>
          </a:extLst>
        </p:spPr>
      </p:pic>
      <p:pic>
        <p:nvPicPr>
          <p:cNvPr id="17" name="Picture 16" descr="Macintosh HD:Users:rajivkumarnarang:Desktop:Screen Shot 2016-08-13 at 10.05.24 am.png"/>
          <p:cNvPicPr/>
          <p:nvPr/>
        </p:nvPicPr>
        <p:blipFill rotWithShape="1">
          <a:blip r:embed="rId9" cstate="email">
            <a:extLst>
              <a:ext uri="{28A0092B-C50C-407E-A947-70E740481C1C}">
                <a14:useLocalDpi xmlns:a14="http://schemas.microsoft.com/office/drawing/2010/main" xmlns="" val="0"/>
              </a:ext>
            </a:extLst>
          </a:blip>
          <a:srcRect b="14877"/>
          <a:stretch/>
        </p:blipFill>
        <p:spPr bwMode="auto">
          <a:xfrm>
            <a:off x="391885" y="4661923"/>
            <a:ext cx="4180114" cy="1245386"/>
          </a:xfrm>
          <a:prstGeom prst="rect">
            <a:avLst/>
          </a:prstGeom>
          <a:noFill/>
          <a:ln>
            <a:noFill/>
          </a:ln>
        </p:spPr>
      </p:pic>
    </p:spTree>
    <p:extLst>
      <p:ext uri="{BB962C8B-B14F-4D97-AF65-F5344CB8AC3E}">
        <p14:creationId xmlns:p14="http://schemas.microsoft.com/office/powerpoint/2010/main" xmlns="" val="13214471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002060"/>
                </a:solidFill>
              </a:rPr>
              <a:t>Why Integration May Take Longer?</a:t>
            </a:r>
            <a:endParaRPr lang="en-IN" dirty="0">
              <a:solidFill>
                <a:srgbClr val="002060"/>
              </a:solidFill>
            </a:endParaRPr>
          </a:p>
        </p:txBody>
      </p:sp>
      <p:sp>
        <p:nvSpPr>
          <p:cNvPr id="3" name="Content Placeholder 2"/>
          <p:cNvSpPr>
            <a:spLocks noGrp="1"/>
          </p:cNvSpPr>
          <p:nvPr>
            <p:ph idx="1"/>
          </p:nvPr>
        </p:nvSpPr>
        <p:spPr>
          <a:xfrm>
            <a:off x="534804" y="5586145"/>
            <a:ext cx="8008832" cy="1271855"/>
          </a:xfrm>
        </p:spPr>
        <p:txBody>
          <a:bodyPr>
            <a:normAutofit fontScale="25000" lnSpcReduction="20000"/>
          </a:bodyPr>
          <a:lstStyle/>
          <a:p>
            <a:pPr>
              <a:lnSpc>
                <a:spcPct val="150000"/>
              </a:lnSpc>
              <a:buClr>
                <a:srgbClr val="002060"/>
              </a:buClr>
            </a:pPr>
            <a:r>
              <a:rPr lang="en-IN" dirty="0" smtClean="0"/>
              <a:t>Accident Rate</a:t>
            </a:r>
          </a:p>
          <a:p>
            <a:pPr>
              <a:lnSpc>
                <a:spcPct val="150000"/>
              </a:lnSpc>
              <a:buClr>
                <a:srgbClr val="002060"/>
              </a:buClr>
            </a:pPr>
            <a:endParaRPr lang="en-IN" dirty="0" smtClean="0"/>
          </a:p>
          <a:p>
            <a:pPr>
              <a:lnSpc>
                <a:spcPct val="150000"/>
              </a:lnSpc>
              <a:buClr>
                <a:srgbClr val="002060"/>
              </a:buClr>
            </a:pPr>
            <a:endParaRPr lang="en-IN" dirty="0" smtClean="0"/>
          </a:p>
          <a:p>
            <a:pPr>
              <a:lnSpc>
                <a:spcPct val="150000"/>
              </a:lnSpc>
              <a:buClr>
                <a:srgbClr val="002060"/>
              </a:buClr>
            </a:pPr>
            <a:endParaRPr lang="en-IN" dirty="0" smtClean="0"/>
          </a:p>
          <a:p>
            <a:pPr>
              <a:lnSpc>
                <a:spcPct val="150000"/>
              </a:lnSpc>
              <a:buClr>
                <a:srgbClr val="002060"/>
              </a:buClr>
            </a:pPr>
            <a:endParaRPr lang="en-IN" dirty="0" smtClean="0"/>
          </a:p>
          <a:p>
            <a:pPr>
              <a:lnSpc>
                <a:spcPct val="150000"/>
              </a:lnSpc>
              <a:buClr>
                <a:srgbClr val="002060"/>
              </a:buClr>
            </a:pPr>
            <a:endParaRPr lang="en-IN" dirty="0" smtClean="0"/>
          </a:p>
          <a:p>
            <a:pPr lvl="1">
              <a:lnSpc>
                <a:spcPct val="150000"/>
              </a:lnSpc>
              <a:buClr>
                <a:srgbClr val="002060"/>
              </a:buClr>
            </a:pPr>
            <a:r>
              <a:rPr lang="en-IN" dirty="0" smtClean="0"/>
              <a:t>Commercial Manned Aircraft is between 0.1 to 0.001</a:t>
            </a:r>
          </a:p>
          <a:p>
            <a:pPr lvl="1">
              <a:lnSpc>
                <a:spcPct val="150000"/>
              </a:lnSpc>
              <a:buClr>
                <a:srgbClr val="002060"/>
              </a:buClr>
            </a:pPr>
            <a:r>
              <a:rPr lang="en-IN" dirty="0" smtClean="0"/>
              <a:t>Accident rate of Predator UAVs reduced from 7.5 to 4.9 and Reaper from 16.4 in 2009 to  3.17 in 2014, which is closer to accident rate of fighter aircraft but well below commercial aircraft</a:t>
            </a:r>
          </a:p>
          <a:p>
            <a:pPr>
              <a:lnSpc>
                <a:spcPct val="150000"/>
              </a:lnSpc>
              <a:buClr>
                <a:srgbClr val="002060"/>
              </a:buClr>
            </a:pPr>
            <a:r>
              <a:rPr lang="en-IN" dirty="0" smtClean="0"/>
              <a:t>Technology is still a Challenge</a:t>
            </a:r>
          </a:p>
          <a:p>
            <a:pPr>
              <a:lnSpc>
                <a:spcPct val="150000"/>
              </a:lnSpc>
              <a:buClr>
                <a:srgbClr val="002060"/>
              </a:buClr>
            </a:pPr>
            <a:r>
              <a:rPr lang="en-IN" dirty="0" smtClean="0"/>
              <a:t>Regulation- A slow and cautious integration </a:t>
            </a:r>
          </a:p>
          <a:p>
            <a:pPr marL="365760" lvl="1" indent="0">
              <a:buNone/>
            </a:pPr>
            <a:endParaRPr lang="en-IN" dirty="0" smtClean="0"/>
          </a:p>
          <a:p>
            <a:pPr marL="685800" lvl="2" indent="0">
              <a:buNone/>
            </a:pPr>
            <a:endParaRPr lang="en-IN" dirty="0" smtClean="0"/>
          </a:p>
          <a:p>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10</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graphicFrame>
        <p:nvGraphicFramePr>
          <p:cNvPr id="8" name="Object 7"/>
          <p:cNvGraphicFramePr>
            <a:graphicFrameLocks noChangeAspect="1"/>
          </p:cNvGraphicFramePr>
          <p:nvPr>
            <p:extLst>
              <p:ext uri="{D42A27DB-BD31-4B8C-83A1-F6EECF244321}">
                <p14:modId xmlns:p14="http://schemas.microsoft.com/office/powerpoint/2010/main" xmlns="" val="3490714741"/>
              </p:ext>
            </p:extLst>
          </p:nvPr>
        </p:nvGraphicFramePr>
        <p:xfrm>
          <a:off x="816932" y="1647849"/>
          <a:ext cx="7369125" cy="1700567"/>
        </p:xfrm>
        <a:graphic>
          <a:graphicData uri="http://schemas.openxmlformats.org/presentationml/2006/ole">
            <p:oleObj spid="_x0000_s1045" name="Document" r:id="rId4" imgW="5778287" imgH="1333451" progId="Word.Document.12">
              <p:embed/>
            </p:oleObj>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xmlns="" val="674256010"/>
              </p:ext>
            </p:extLst>
          </p:nvPr>
        </p:nvGraphicFramePr>
        <p:xfrm>
          <a:off x="1397253" y="2977300"/>
          <a:ext cx="5778500" cy="1663700"/>
        </p:xfrm>
        <a:graphic>
          <a:graphicData uri="http://schemas.openxmlformats.org/presentationml/2006/ole">
            <p:oleObj spid="_x0000_s1046" name="Document" r:id="rId5" imgW="5778287" imgH="1663639" progId="Word.Document.12">
              <p:embed/>
            </p:oleObj>
          </a:graphicData>
        </a:graphic>
      </p:graphicFrame>
      <p:sp>
        <p:nvSpPr>
          <p:cNvPr id="15" name="Rectangle 14"/>
          <p:cNvSpPr/>
          <p:nvPr/>
        </p:nvSpPr>
        <p:spPr>
          <a:xfrm>
            <a:off x="707963" y="4380184"/>
            <a:ext cx="7642371" cy="1315745"/>
          </a:xfrm>
          <a:prstGeom prst="rect">
            <a:avLst/>
          </a:prstGeom>
        </p:spPr>
        <p:txBody>
          <a:bodyPr wrap="square">
            <a:spAutoFit/>
          </a:bodyPr>
          <a:lstStyle/>
          <a:p>
            <a:pPr marL="742950" lvl="1" indent="-285750" algn="just">
              <a:lnSpc>
                <a:spcPct val="150000"/>
              </a:lnSpc>
              <a:buClr>
                <a:srgbClr val="002060"/>
              </a:buClr>
              <a:buFont typeface="Wingdings" charset="2"/>
              <a:buChar char="Ø"/>
            </a:pPr>
            <a:r>
              <a:rPr lang="en-IN" dirty="0" smtClean="0"/>
              <a:t>Technology </a:t>
            </a:r>
            <a:r>
              <a:rPr lang="en-IN" dirty="0"/>
              <a:t>is still a </a:t>
            </a:r>
            <a:r>
              <a:rPr lang="en-IN" dirty="0" smtClean="0"/>
              <a:t>Challenge</a:t>
            </a:r>
          </a:p>
          <a:p>
            <a:pPr marL="742950" lvl="1" indent="-285750" algn="just">
              <a:lnSpc>
                <a:spcPct val="150000"/>
              </a:lnSpc>
              <a:buClr>
                <a:srgbClr val="002060"/>
              </a:buClr>
              <a:buFont typeface="Wingdings" charset="2"/>
              <a:buChar char="Ø"/>
            </a:pPr>
            <a:r>
              <a:rPr lang="en-IN" dirty="0" smtClean="0"/>
              <a:t>Regulation</a:t>
            </a:r>
            <a:r>
              <a:rPr lang="en-IN" dirty="0"/>
              <a:t>- A slow and cautious integration </a:t>
            </a:r>
          </a:p>
          <a:p>
            <a:pPr marL="742950" lvl="1" indent="-285750" algn="just">
              <a:lnSpc>
                <a:spcPct val="150000"/>
              </a:lnSpc>
              <a:buClr>
                <a:srgbClr val="002060"/>
              </a:buClr>
              <a:buFont typeface="Wingdings" charset="2"/>
              <a:buChar char="Ø"/>
            </a:pPr>
            <a:endParaRPr lang="en-IN" dirty="0"/>
          </a:p>
        </p:txBody>
      </p:sp>
    </p:spTree>
    <p:extLst>
      <p:ext uri="{BB962C8B-B14F-4D97-AF65-F5344CB8AC3E}">
        <p14:creationId xmlns:p14="http://schemas.microsoft.com/office/powerpoint/2010/main" xmlns="" val="753647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UAV Integration in India</a:t>
            </a:r>
            <a:endParaRPr lang="en-IN"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lnSpc>
                <a:spcPct val="150000"/>
              </a:lnSpc>
              <a:buClr>
                <a:srgbClr val="002060"/>
              </a:buClr>
            </a:pPr>
            <a:r>
              <a:rPr lang="en-IN" dirty="0" smtClean="0"/>
              <a:t>DGCA came up with Draft Circular titled “Guidelines for obtaining Unique Identification Number (UIN) and Operation of Civil Unmanned Aircraft System (UAS) in April 2016.</a:t>
            </a:r>
          </a:p>
          <a:p>
            <a:pPr lvl="1">
              <a:lnSpc>
                <a:spcPct val="150000"/>
              </a:lnSpc>
              <a:buClr>
                <a:srgbClr val="002060"/>
              </a:buClr>
            </a:pPr>
            <a:r>
              <a:rPr lang="en-IN" dirty="0" smtClean="0"/>
              <a:t>Need to make single window clearance</a:t>
            </a:r>
          </a:p>
          <a:p>
            <a:pPr lvl="1">
              <a:lnSpc>
                <a:spcPct val="150000"/>
              </a:lnSpc>
              <a:buClr>
                <a:srgbClr val="002060"/>
              </a:buClr>
            </a:pPr>
            <a:r>
              <a:rPr lang="en-IN" dirty="0" smtClean="0"/>
              <a:t>Reduce minimum time for submission of  application</a:t>
            </a:r>
          </a:p>
          <a:p>
            <a:pPr lvl="1">
              <a:lnSpc>
                <a:spcPct val="150000"/>
              </a:lnSpc>
              <a:buClr>
                <a:srgbClr val="002060"/>
              </a:buClr>
            </a:pPr>
            <a:r>
              <a:rPr lang="en-IN" dirty="0" smtClean="0"/>
              <a:t>Requirement of PPL and FRTOL appears to be a stringent qualification for </a:t>
            </a:r>
            <a:r>
              <a:rPr lang="en-IN" dirty="0"/>
              <a:t>small UAV </a:t>
            </a:r>
            <a:r>
              <a:rPr lang="en-IN" dirty="0" smtClean="0"/>
              <a:t>operators</a:t>
            </a:r>
          </a:p>
          <a:p>
            <a:pPr lvl="1">
              <a:lnSpc>
                <a:spcPct val="150000"/>
              </a:lnSpc>
              <a:buClr>
                <a:srgbClr val="002060"/>
              </a:buClr>
            </a:pPr>
            <a:r>
              <a:rPr lang="en-IN" dirty="0" smtClean="0"/>
              <a:t>Validity of UA licence could be increased from two years to five years</a:t>
            </a:r>
          </a:p>
          <a:p>
            <a:pPr>
              <a:buClr>
                <a:srgbClr val="002060"/>
              </a:buClr>
            </a:pPr>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11</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UAV Integration in India</a:t>
            </a:r>
            <a:endParaRPr lang="en-IN"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marL="68580" lvl="0" indent="0">
              <a:buClr>
                <a:srgbClr val="002060"/>
              </a:buClr>
              <a:buNone/>
            </a:pPr>
            <a:r>
              <a:rPr lang="en-IN" b="1" dirty="0" smtClean="0"/>
              <a:t>A Way Ahead</a:t>
            </a:r>
          </a:p>
          <a:p>
            <a:pPr lvl="0" algn="just">
              <a:lnSpc>
                <a:spcPct val="150000"/>
              </a:lnSpc>
              <a:buClr>
                <a:srgbClr val="002060"/>
              </a:buClr>
            </a:pPr>
            <a:r>
              <a:rPr lang="en-IN" dirty="0" smtClean="0"/>
              <a:t>Roadmap </a:t>
            </a:r>
            <a:r>
              <a:rPr lang="en-IN" dirty="0"/>
              <a:t>for </a:t>
            </a:r>
            <a:r>
              <a:rPr lang="en-IN" dirty="0" smtClean="0"/>
              <a:t>integration </a:t>
            </a:r>
            <a:r>
              <a:rPr lang="en-IN" dirty="0"/>
              <a:t>of UAVs</a:t>
            </a:r>
            <a:endParaRPr lang="en-IN" sz="1800" dirty="0"/>
          </a:p>
          <a:p>
            <a:pPr lvl="0" algn="just">
              <a:lnSpc>
                <a:spcPct val="150000"/>
              </a:lnSpc>
              <a:buClr>
                <a:srgbClr val="002060"/>
              </a:buClr>
            </a:pPr>
            <a:r>
              <a:rPr lang="en-IN" dirty="0"/>
              <a:t>Need to develop enabling technologies </a:t>
            </a:r>
            <a:endParaRPr lang="en-IN" sz="1800" dirty="0"/>
          </a:p>
          <a:p>
            <a:pPr lvl="1" algn="just">
              <a:lnSpc>
                <a:spcPct val="150000"/>
              </a:lnSpc>
              <a:buClr>
                <a:srgbClr val="002060"/>
              </a:buClr>
            </a:pPr>
            <a:r>
              <a:rPr lang="en-IN" sz="2400" dirty="0" smtClean="0"/>
              <a:t>Ground Based </a:t>
            </a:r>
            <a:r>
              <a:rPr lang="en-IN" sz="2400" dirty="0"/>
              <a:t>UAV traffic separation system</a:t>
            </a:r>
            <a:endParaRPr lang="en-IN" sz="1800" dirty="0"/>
          </a:p>
          <a:p>
            <a:pPr lvl="1" algn="just">
              <a:lnSpc>
                <a:spcPct val="150000"/>
              </a:lnSpc>
              <a:buClr>
                <a:srgbClr val="002060"/>
              </a:buClr>
            </a:pPr>
            <a:r>
              <a:rPr lang="en-IN" sz="2400" dirty="0"/>
              <a:t>Airborne Conflict and Avoidance </a:t>
            </a:r>
            <a:r>
              <a:rPr lang="en-IN" sz="2400" dirty="0" smtClean="0"/>
              <a:t>System</a:t>
            </a:r>
            <a:endParaRPr lang="en-IN" sz="1800" dirty="0"/>
          </a:p>
          <a:p>
            <a:pPr lvl="0" algn="just">
              <a:lnSpc>
                <a:spcPct val="150000"/>
              </a:lnSpc>
              <a:buClr>
                <a:srgbClr val="002060"/>
              </a:buClr>
            </a:pPr>
            <a:r>
              <a:rPr lang="en-IN" dirty="0"/>
              <a:t>Test Sites</a:t>
            </a:r>
            <a:endParaRPr lang="en-IN" sz="1800" dirty="0"/>
          </a:p>
          <a:p>
            <a:pPr lvl="0" algn="just">
              <a:lnSpc>
                <a:spcPct val="150000"/>
              </a:lnSpc>
              <a:buClr>
                <a:srgbClr val="002060"/>
              </a:buClr>
            </a:pPr>
            <a:r>
              <a:rPr lang="en-IN" dirty="0" smtClean="0"/>
              <a:t>Collaboration </a:t>
            </a:r>
            <a:r>
              <a:rPr lang="en-IN" dirty="0"/>
              <a:t>with Industry and </a:t>
            </a:r>
            <a:r>
              <a:rPr lang="en-IN" dirty="0" smtClean="0"/>
              <a:t>Academia</a:t>
            </a:r>
          </a:p>
          <a:p>
            <a:pPr algn="just">
              <a:lnSpc>
                <a:spcPct val="150000"/>
              </a:lnSpc>
              <a:buClr>
                <a:srgbClr val="002060"/>
              </a:buClr>
            </a:pPr>
            <a:r>
              <a:rPr lang="en-IN" smtClean="0"/>
              <a:t>Cordination </a:t>
            </a:r>
            <a:r>
              <a:rPr lang="en-IN" dirty="0"/>
              <a:t>among Ministeries, and R&amp;D agencies and other stakeholders</a:t>
            </a:r>
            <a:endParaRPr lang="en-US" dirty="0"/>
          </a:p>
          <a:p>
            <a:pPr lvl="0" algn="just">
              <a:lnSpc>
                <a:spcPct val="150000"/>
              </a:lnSpc>
              <a:buClr>
                <a:srgbClr val="002060"/>
              </a:buClr>
            </a:pPr>
            <a:endParaRPr lang="en-IN" sz="1800" dirty="0"/>
          </a:p>
          <a:p>
            <a:pPr algn="just"/>
            <a:endParaRPr lang="en-IN" sz="1800"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12</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04" y="3107140"/>
            <a:ext cx="8151996" cy="805420"/>
          </a:xfrm>
        </p:spPr>
        <p:txBody>
          <a:bodyPr/>
          <a:lstStyle/>
          <a:p>
            <a:r>
              <a:rPr lang="en-IN" dirty="0" smtClean="0">
                <a:solidFill>
                  <a:srgbClr val="002060"/>
                </a:solidFill>
              </a:rPr>
              <a:t>Thank You</a:t>
            </a:r>
            <a:endParaRPr lang="en-IN" dirty="0">
              <a:solidFill>
                <a:srgbClr val="002060"/>
              </a:solidFill>
            </a:endParaRPr>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13</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solidFill>
                <a:srgbClr val="002060"/>
              </a:solidFill>
            </a:endParaRPr>
          </a:p>
        </p:txBody>
      </p:sp>
      <p:sp>
        <p:nvSpPr>
          <p:cNvPr id="5" name="Content Placeholder 4"/>
          <p:cNvSpPr>
            <a:spLocks noGrp="1"/>
          </p:cNvSpPr>
          <p:nvPr>
            <p:ph idx="1"/>
          </p:nvPr>
        </p:nvSpPr>
        <p:spPr/>
        <p:txBody>
          <a:bodyPr/>
          <a:lstStyle/>
          <a:p>
            <a:pPr>
              <a:buClr>
                <a:srgbClr val="002060"/>
              </a:buClr>
            </a:pPr>
            <a:r>
              <a:rPr lang="en-US" dirty="0" smtClean="0">
                <a:solidFill>
                  <a:srgbClr val="002060"/>
                </a:solidFill>
              </a:rPr>
              <a:t>Challenges</a:t>
            </a:r>
          </a:p>
          <a:p>
            <a:pPr marL="68580" indent="0">
              <a:buClr>
                <a:srgbClr val="002060"/>
              </a:buClr>
              <a:buNone/>
            </a:pPr>
            <a:endParaRPr lang="en-US" dirty="0" smtClean="0">
              <a:solidFill>
                <a:srgbClr val="002060"/>
              </a:solidFill>
            </a:endParaRPr>
          </a:p>
          <a:p>
            <a:pPr>
              <a:buClr>
                <a:srgbClr val="002060"/>
              </a:buClr>
            </a:pPr>
            <a:r>
              <a:rPr lang="en-US" dirty="0" smtClean="0">
                <a:solidFill>
                  <a:srgbClr val="002060"/>
                </a:solidFill>
              </a:rPr>
              <a:t>Technological Initiatives</a:t>
            </a:r>
          </a:p>
          <a:p>
            <a:pPr marL="68580" indent="0">
              <a:buClr>
                <a:srgbClr val="002060"/>
              </a:buClr>
              <a:buNone/>
            </a:pPr>
            <a:endParaRPr lang="en-US" dirty="0" smtClean="0">
              <a:solidFill>
                <a:srgbClr val="002060"/>
              </a:solidFill>
            </a:endParaRPr>
          </a:p>
          <a:p>
            <a:pPr>
              <a:buClr>
                <a:srgbClr val="002060"/>
              </a:buClr>
            </a:pPr>
            <a:r>
              <a:rPr lang="en-US" dirty="0" smtClean="0">
                <a:solidFill>
                  <a:srgbClr val="002060"/>
                </a:solidFill>
              </a:rPr>
              <a:t>Initiatives by the US and EU</a:t>
            </a:r>
          </a:p>
          <a:p>
            <a:pPr>
              <a:buClr>
                <a:srgbClr val="002060"/>
              </a:buClr>
            </a:pPr>
            <a:endParaRPr lang="en-US" dirty="0" smtClean="0">
              <a:solidFill>
                <a:srgbClr val="002060"/>
              </a:solidFill>
            </a:endParaRPr>
          </a:p>
          <a:p>
            <a:pPr>
              <a:buClr>
                <a:srgbClr val="002060"/>
              </a:buClr>
            </a:pPr>
            <a:r>
              <a:rPr lang="en-US" dirty="0" smtClean="0">
                <a:solidFill>
                  <a:srgbClr val="002060"/>
                </a:solidFill>
              </a:rPr>
              <a:t>Why Full  Integration may continue to be a Challenge?</a:t>
            </a:r>
          </a:p>
          <a:p>
            <a:pPr>
              <a:buClr>
                <a:srgbClr val="002060"/>
              </a:buClr>
            </a:pPr>
            <a:endParaRPr lang="en-US" dirty="0" smtClean="0">
              <a:solidFill>
                <a:srgbClr val="002060"/>
              </a:solidFill>
            </a:endParaRPr>
          </a:p>
          <a:p>
            <a:pPr>
              <a:buClr>
                <a:srgbClr val="002060"/>
              </a:buClr>
            </a:pPr>
            <a:r>
              <a:rPr lang="en-US" dirty="0" smtClean="0">
                <a:solidFill>
                  <a:srgbClr val="002060"/>
                </a:solidFill>
              </a:rPr>
              <a:t>Status of UAV Integration </a:t>
            </a:r>
            <a:r>
              <a:rPr lang="en-US" dirty="0" smtClean="0"/>
              <a:t>in India</a:t>
            </a:r>
            <a:endParaRPr lang="en-US" dirty="0"/>
          </a:p>
        </p:txBody>
      </p:sp>
      <p:sp>
        <p:nvSpPr>
          <p:cNvPr id="6" name="Date Placeholder 5"/>
          <p:cNvSpPr>
            <a:spLocks noGrp="1"/>
          </p:cNvSpPr>
          <p:nvPr>
            <p:ph type="dt" sz="half" idx="10"/>
          </p:nvPr>
        </p:nvSpPr>
        <p:spPr/>
        <p:txBody>
          <a:bodyPr/>
          <a:lstStyle/>
          <a:p>
            <a:r>
              <a:rPr lang="en-US" smtClean="0"/>
              <a:t>18/08/16</a:t>
            </a:r>
            <a:endParaRPr lang="en-US" dirty="0"/>
          </a:p>
        </p:txBody>
      </p:sp>
      <p:sp>
        <p:nvSpPr>
          <p:cNvPr id="7" name="Slide Number Placeholder 6"/>
          <p:cNvSpPr>
            <a:spLocks noGrp="1"/>
          </p:cNvSpPr>
          <p:nvPr>
            <p:ph type="sldNum" sz="quarter" idx="12"/>
          </p:nvPr>
        </p:nvSpPr>
        <p:spPr>
          <a:xfrm>
            <a:off x="4453160" y="6158622"/>
            <a:ext cx="326278" cy="377600"/>
          </a:xfrm>
        </p:spPr>
        <p:txBody>
          <a:bodyPr/>
          <a:lstStyle/>
          <a:p>
            <a:fld id="{886BB73A-582F-4420-9A14-CB10A2B2E5E8}" type="slidenum">
              <a:rPr lang="en-US" smtClean="0"/>
              <a:pPr/>
              <a:t>2</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03244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Technological Challenges</a:t>
            </a:r>
            <a:endParaRPr lang="en-IN" dirty="0">
              <a:solidFill>
                <a:srgbClr val="002060"/>
              </a:solidFill>
            </a:endParaRPr>
          </a:p>
        </p:txBody>
      </p:sp>
      <p:sp>
        <p:nvSpPr>
          <p:cNvPr id="3" name="Content Placeholder 2"/>
          <p:cNvSpPr>
            <a:spLocks noGrp="1"/>
          </p:cNvSpPr>
          <p:nvPr>
            <p:ph idx="1"/>
          </p:nvPr>
        </p:nvSpPr>
        <p:spPr/>
        <p:txBody>
          <a:bodyPr>
            <a:normAutofit/>
          </a:bodyPr>
          <a:lstStyle/>
          <a:p>
            <a:pPr>
              <a:lnSpc>
                <a:spcPct val="150000"/>
              </a:lnSpc>
              <a:buClr>
                <a:srgbClr val="002060"/>
              </a:buClr>
            </a:pPr>
            <a:r>
              <a:rPr lang="en-IN" dirty="0" smtClean="0">
                <a:solidFill>
                  <a:srgbClr val="002060"/>
                </a:solidFill>
              </a:rPr>
              <a:t>Cooperative and Non-Cooperative traffic</a:t>
            </a:r>
          </a:p>
          <a:p>
            <a:pPr>
              <a:lnSpc>
                <a:spcPct val="150000"/>
              </a:lnSpc>
              <a:buClr>
                <a:srgbClr val="002060"/>
              </a:buClr>
            </a:pPr>
            <a:r>
              <a:rPr lang="en-IN" dirty="0" smtClean="0">
                <a:solidFill>
                  <a:srgbClr val="002060"/>
                </a:solidFill>
              </a:rPr>
              <a:t>Collision and Traffic Avoidance System</a:t>
            </a:r>
          </a:p>
          <a:p>
            <a:pPr lvl="1">
              <a:lnSpc>
                <a:spcPct val="150000"/>
              </a:lnSpc>
              <a:buClr>
                <a:srgbClr val="002060"/>
              </a:buClr>
            </a:pPr>
            <a:r>
              <a:rPr lang="en-IN" dirty="0" smtClean="0">
                <a:solidFill>
                  <a:srgbClr val="002060"/>
                </a:solidFill>
              </a:rPr>
              <a:t>Airborne Sense and Avoid System</a:t>
            </a:r>
          </a:p>
          <a:p>
            <a:pPr lvl="1">
              <a:lnSpc>
                <a:spcPct val="150000"/>
              </a:lnSpc>
              <a:buClr>
                <a:srgbClr val="002060"/>
              </a:buClr>
            </a:pPr>
            <a:r>
              <a:rPr lang="en-IN" dirty="0" smtClean="0">
                <a:solidFill>
                  <a:srgbClr val="002060"/>
                </a:solidFill>
              </a:rPr>
              <a:t>Ground based Traffic and  Collision Avoidance Systems </a:t>
            </a:r>
          </a:p>
          <a:p>
            <a:pPr lvl="1"/>
            <a:endParaRPr lang="en-IN" dirty="0" smtClean="0"/>
          </a:p>
          <a:p>
            <a:pPr lvl="2"/>
            <a:endParaRPr lang="en-IN" dirty="0"/>
          </a:p>
        </p:txBody>
      </p:sp>
      <p:sp>
        <p:nvSpPr>
          <p:cNvPr id="4" name="Date Placeholder 3"/>
          <p:cNvSpPr>
            <a:spLocks noGrp="1"/>
          </p:cNvSpPr>
          <p:nvPr>
            <p:ph type="dt" sz="half" idx="10"/>
          </p:nvPr>
        </p:nvSpPr>
        <p:spPr/>
        <p:txBody>
          <a:bodyPr/>
          <a:lstStyle/>
          <a:p>
            <a:r>
              <a:rPr lang="en-US" smtClean="0"/>
              <a:t>18/08/16</a:t>
            </a:r>
            <a:endParaRPr lang="en-US" dirty="0"/>
          </a:p>
        </p:txBody>
      </p:sp>
      <p:sp>
        <p:nvSpPr>
          <p:cNvPr id="5" name="Slide Number Placeholder 4"/>
          <p:cNvSpPr>
            <a:spLocks noGrp="1"/>
          </p:cNvSpPr>
          <p:nvPr>
            <p:ph type="sldNum" sz="quarter" idx="12"/>
          </p:nvPr>
        </p:nvSpPr>
        <p:spPr>
          <a:xfrm>
            <a:off x="4317992" y="6147076"/>
            <a:ext cx="326278" cy="365125"/>
          </a:xfrm>
        </p:spPr>
        <p:txBody>
          <a:bodyPr/>
          <a:lstStyle/>
          <a:p>
            <a:fld id="{886BB73A-582F-4420-9A14-CB10A2B2E5E8}" type="slidenum">
              <a:rPr lang="en-US" smtClean="0"/>
              <a:pPr/>
              <a:t>3</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Technological Challenges</a:t>
            </a:r>
            <a:endParaRPr lang="en-IN" dirty="0">
              <a:solidFill>
                <a:srgbClr val="002060"/>
              </a:solidFill>
            </a:endParaRPr>
          </a:p>
        </p:txBody>
      </p:sp>
      <p:sp>
        <p:nvSpPr>
          <p:cNvPr id="3" name="Content Placeholder 2"/>
          <p:cNvSpPr>
            <a:spLocks noGrp="1"/>
          </p:cNvSpPr>
          <p:nvPr>
            <p:ph idx="1"/>
          </p:nvPr>
        </p:nvSpPr>
        <p:spPr>
          <a:xfrm>
            <a:off x="534804" y="1294091"/>
            <a:ext cx="8008832" cy="2414310"/>
          </a:xfrm>
        </p:spPr>
        <p:txBody>
          <a:bodyPr>
            <a:normAutofit/>
          </a:bodyPr>
          <a:lstStyle/>
          <a:p>
            <a:pPr>
              <a:lnSpc>
                <a:spcPct val="150000"/>
              </a:lnSpc>
              <a:buClr>
                <a:srgbClr val="002060"/>
              </a:buClr>
            </a:pPr>
            <a:r>
              <a:rPr lang="en-IN" dirty="0">
                <a:solidFill>
                  <a:srgbClr val="002060"/>
                </a:solidFill>
              </a:rPr>
              <a:t>Data Links</a:t>
            </a:r>
          </a:p>
          <a:p>
            <a:pPr lvl="1">
              <a:lnSpc>
                <a:spcPct val="150000"/>
              </a:lnSpc>
              <a:buClr>
                <a:srgbClr val="002060"/>
              </a:buClr>
            </a:pPr>
            <a:r>
              <a:rPr lang="en-IN" dirty="0">
                <a:solidFill>
                  <a:srgbClr val="002060"/>
                </a:solidFill>
              </a:rPr>
              <a:t>Lost Link</a:t>
            </a:r>
          </a:p>
          <a:p>
            <a:pPr lvl="1">
              <a:lnSpc>
                <a:spcPct val="150000"/>
              </a:lnSpc>
              <a:buClr>
                <a:srgbClr val="002060"/>
              </a:buClr>
            </a:pPr>
            <a:r>
              <a:rPr lang="en-IN" dirty="0">
                <a:solidFill>
                  <a:srgbClr val="002060"/>
                </a:solidFill>
              </a:rPr>
              <a:t>Vulnerability of Data </a:t>
            </a:r>
            <a:r>
              <a:rPr lang="en-IN" dirty="0" smtClean="0">
                <a:solidFill>
                  <a:srgbClr val="002060"/>
                </a:solidFill>
              </a:rPr>
              <a:t>Links</a:t>
            </a:r>
          </a:p>
          <a:p>
            <a:pPr marL="68580" indent="0">
              <a:buClr>
                <a:srgbClr val="002060"/>
              </a:buClr>
              <a:buNone/>
            </a:pPr>
            <a:endParaRPr lang="en-IN" dirty="0" smtClean="0">
              <a:solidFill>
                <a:srgbClr val="002060"/>
              </a:solidFill>
            </a:endParaRPr>
          </a:p>
          <a:p>
            <a:pPr lvl="1"/>
            <a:endParaRPr lang="en-IN" dirty="0" smtClean="0"/>
          </a:p>
          <a:p>
            <a:pPr lvl="2"/>
            <a:endParaRPr lang="en-IN" dirty="0"/>
          </a:p>
        </p:txBody>
      </p:sp>
      <p:sp>
        <p:nvSpPr>
          <p:cNvPr id="4" name="Date Placeholder 3"/>
          <p:cNvSpPr>
            <a:spLocks noGrp="1"/>
          </p:cNvSpPr>
          <p:nvPr>
            <p:ph type="dt" sz="half" idx="10"/>
          </p:nvPr>
        </p:nvSpPr>
        <p:spPr/>
        <p:txBody>
          <a:bodyPr/>
          <a:lstStyle/>
          <a:p>
            <a:r>
              <a:rPr lang="en-US" smtClean="0"/>
              <a:t>18/08/16</a:t>
            </a:r>
            <a:endParaRPr lang="en-US" dirty="0"/>
          </a:p>
        </p:txBody>
      </p:sp>
      <p:sp>
        <p:nvSpPr>
          <p:cNvPr id="5" name="Slide Number Placeholder 4"/>
          <p:cNvSpPr>
            <a:spLocks noGrp="1"/>
          </p:cNvSpPr>
          <p:nvPr>
            <p:ph type="sldNum" sz="quarter" idx="12"/>
          </p:nvPr>
        </p:nvSpPr>
        <p:spPr>
          <a:xfrm>
            <a:off x="4317992" y="6147076"/>
            <a:ext cx="326278" cy="365125"/>
          </a:xfrm>
        </p:spPr>
        <p:txBody>
          <a:bodyPr/>
          <a:lstStyle/>
          <a:p>
            <a:fld id="{886BB73A-582F-4420-9A14-CB10A2B2E5E8}" type="slidenum">
              <a:rPr lang="en-US" smtClean="0"/>
              <a:pPr/>
              <a:t>4</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pic>
        <p:nvPicPr>
          <p:cNvPr id="9" name="Picture 8"/>
          <p:cNvPicPr/>
          <p:nvPr/>
        </p:nvPicPr>
        <p:blipFill rotWithShape="1">
          <a:blip r:embed="rId3"/>
          <a:srcRect l="16318" t="13983" r="19961" b="14407"/>
          <a:stretch/>
        </p:blipFill>
        <p:spPr bwMode="auto">
          <a:xfrm>
            <a:off x="5221514" y="1371478"/>
            <a:ext cx="3167299" cy="2069511"/>
          </a:xfrm>
          <a:prstGeom prst="rect">
            <a:avLst/>
          </a:prstGeom>
          <a:ln>
            <a:noFill/>
          </a:ln>
          <a:extLst>
            <a:ext uri="{53640926-AAD7-44d8-BBD7-CCE9431645EC}">
              <a14:shadowObscured xmlns:a14="http://schemas.microsoft.com/office/drawing/2010/main" xmlns=""/>
            </a:ext>
          </a:extLst>
        </p:spPr>
      </p:pic>
      <p:pic>
        <p:nvPicPr>
          <p:cNvPr id="12" name="Picture 11" descr="Drone_Captured_Iran_1.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21334" y="3928534"/>
            <a:ext cx="3844979" cy="2230088"/>
          </a:xfrm>
          <a:prstGeom prst="rect">
            <a:avLst/>
          </a:prstGeom>
        </p:spPr>
      </p:pic>
    </p:spTree>
    <p:extLst>
      <p:ext uri="{BB962C8B-B14F-4D97-AF65-F5344CB8AC3E}">
        <p14:creationId xmlns:p14="http://schemas.microsoft.com/office/powerpoint/2010/main" xmlns="" val="3965246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Regulatory Factors</a:t>
            </a:r>
            <a:endParaRPr lang="en-US" dirty="0">
              <a:solidFill>
                <a:srgbClr val="002060"/>
              </a:solidFill>
            </a:endParaRPr>
          </a:p>
        </p:txBody>
      </p:sp>
      <p:sp>
        <p:nvSpPr>
          <p:cNvPr id="3" name="Content Placeholder 2"/>
          <p:cNvSpPr>
            <a:spLocks noGrp="1"/>
          </p:cNvSpPr>
          <p:nvPr>
            <p:ph idx="1"/>
          </p:nvPr>
        </p:nvSpPr>
        <p:spPr/>
        <p:txBody>
          <a:bodyPr/>
          <a:lstStyle/>
          <a:p>
            <a:pPr lvl="1">
              <a:lnSpc>
                <a:spcPct val="150000"/>
              </a:lnSpc>
              <a:buClr>
                <a:srgbClr val="002060"/>
              </a:buClr>
            </a:pPr>
            <a:r>
              <a:rPr lang="en-US" dirty="0" smtClean="0"/>
              <a:t>Traffic Separation and Collision Avoidance in VFR and IFR</a:t>
            </a:r>
          </a:p>
          <a:p>
            <a:pPr lvl="1">
              <a:lnSpc>
                <a:spcPct val="150000"/>
              </a:lnSpc>
              <a:buClr>
                <a:srgbClr val="002060"/>
              </a:buClr>
            </a:pPr>
            <a:r>
              <a:rPr lang="en-US" dirty="0" smtClean="0"/>
              <a:t>Licensing and Certification</a:t>
            </a:r>
          </a:p>
          <a:p>
            <a:pPr lvl="1">
              <a:lnSpc>
                <a:spcPct val="150000"/>
              </a:lnSpc>
              <a:buClr>
                <a:srgbClr val="002060"/>
              </a:buClr>
            </a:pPr>
            <a:r>
              <a:rPr lang="en-US" dirty="0" smtClean="0"/>
              <a:t>Formulating Specification </a:t>
            </a:r>
            <a:r>
              <a:rPr lang="en-US" dirty="0"/>
              <a:t>of </a:t>
            </a:r>
            <a:r>
              <a:rPr lang="en-US" dirty="0" smtClean="0"/>
              <a:t>UAVs</a:t>
            </a:r>
          </a:p>
          <a:p>
            <a:pPr lvl="1">
              <a:lnSpc>
                <a:spcPct val="150000"/>
              </a:lnSpc>
              <a:buClr>
                <a:srgbClr val="002060"/>
              </a:buClr>
            </a:pPr>
            <a:r>
              <a:rPr lang="en-US" dirty="0" smtClean="0"/>
              <a:t>Distributed Control</a:t>
            </a:r>
          </a:p>
          <a:p>
            <a:pPr lvl="2">
              <a:lnSpc>
                <a:spcPct val="150000"/>
              </a:lnSpc>
              <a:buClr>
                <a:srgbClr val="002060"/>
              </a:buClr>
            </a:pPr>
            <a:r>
              <a:rPr lang="en-US" dirty="0" smtClean="0"/>
              <a:t>Line of Sight</a:t>
            </a:r>
          </a:p>
          <a:p>
            <a:pPr lvl="2">
              <a:lnSpc>
                <a:spcPct val="150000"/>
              </a:lnSpc>
              <a:buClr>
                <a:srgbClr val="002060"/>
              </a:buClr>
            </a:pPr>
            <a:r>
              <a:rPr lang="en-US" dirty="0" smtClean="0"/>
              <a:t>Beyond  Line of Sight</a:t>
            </a:r>
            <a:endParaRPr lang="en-US" dirty="0"/>
          </a:p>
          <a:p>
            <a:pPr lvl="1">
              <a:lnSpc>
                <a:spcPct val="150000"/>
              </a:lnSpc>
            </a:pPr>
            <a:endParaRPr lang="en-US"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a:xfrm>
            <a:off x="4332506" y="6147076"/>
            <a:ext cx="326278" cy="365125"/>
          </a:xfrm>
        </p:spPr>
        <p:txBody>
          <a:bodyPr/>
          <a:lstStyle/>
          <a:p>
            <a:fld id="{886BB73A-582F-4420-9A14-CB10A2B2E5E8}" type="slidenum">
              <a:rPr lang="en-US" smtClean="0"/>
              <a:pPr/>
              <a:t>5</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66220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Technological Initiatives</a:t>
            </a:r>
            <a:endParaRPr lang="en-IN"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a:lnSpc>
                <a:spcPct val="124000"/>
              </a:lnSpc>
              <a:buClr>
                <a:srgbClr val="002060"/>
              </a:buClr>
            </a:pPr>
            <a:r>
              <a:rPr lang="en-IN" dirty="0" smtClean="0"/>
              <a:t>Ground Based Sense and Avoid (GBSAA) System</a:t>
            </a:r>
          </a:p>
          <a:p>
            <a:pPr>
              <a:lnSpc>
                <a:spcPct val="124000"/>
              </a:lnSpc>
              <a:buClr>
                <a:srgbClr val="002060"/>
              </a:buClr>
            </a:pPr>
            <a:endParaRPr lang="en-IN" dirty="0"/>
          </a:p>
          <a:p>
            <a:pPr>
              <a:lnSpc>
                <a:spcPct val="124000"/>
              </a:lnSpc>
              <a:buClr>
                <a:srgbClr val="002060"/>
              </a:buClr>
            </a:pPr>
            <a:endParaRPr lang="en-IN" dirty="0" smtClean="0"/>
          </a:p>
          <a:p>
            <a:pPr marL="68580" indent="0">
              <a:lnSpc>
                <a:spcPct val="124000"/>
              </a:lnSpc>
              <a:buClr>
                <a:srgbClr val="002060"/>
              </a:buClr>
              <a:buNone/>
            </a:pPr>
            <a:endParaRPr lang="en-IN" dirty="0" smtClean="0"/>
          </a:p>
          <a:p>
            <a:pPr>
              <a:lnSpc>
                <a:spcPct val="124000"/>
              </a:lnSpc>
              <a:buClr>
                <a:srgbClr val="002060"/>
              </a:buClr>
            </a:pPr>
            <a:endParaRPr lang="en-IN" dirty="0" smtClean="0"/>
          </a:p>
          <a:p>
            <a:pPr>
              <a:lnSpc>
                <a:spcPct val="124000"/>
              </a:lnSpc>
              <a:buClr>
                <a:srgbClr val="002060"/>
              </a:buClr>
            </a:pPr>
            <a:r>
              <a:rPr lang="en-IN" dirty="0" smtClean="0"/>
              <a:t>Airborne Radar for Collision Avoidance </a:t>
            </a:r>
          </a:p>
          <a:p>
            <a:pPr>
              <a:lnSpc>
                <a:spcPct val="124000"/>
              </a:lnSpc>
              <a:buClr>
                <a:srgbClr val="002060"/>
              </a:buClr>
            </a:pPr>
            <a:r>
              <a:rPr lang="en-IN" dirty="0" smtClean="0"/>
              <a:t>DARPA’s Sense and Avoid System tested in May 2016</a:t>
            </a:r>
          </a:p>
          <a:p>
            <a:pPr>
              <a:lnSpc>
                <a:spcPct val="124000"/>
              </a:lnSpc>
              <a:buClr>
                <a:srgbClr val="002060"/>
              </a:buClr>
            </a:pPr>
            <a:r>
              <a:rPr lang="en-IN" dirty="0" smtClean="0"/>
              <a:t>Automatic Dependent Surveillance and Broadcast (ADS-B)</a:t>
            </a:r>
          </a:p>
          <a:p>
            <a:pPr>
              <a:lnSpc>
                <a:spcPct val="124000"/>
              </a:lnSpc>
              <a:buClr>
                <a:srgbClr val="002060"/>
              </a:buClr>
            </a:pPr>
            <a:r>
              <a:rPr lang="en-IN" dirty="0" smtClean="0"/>
              <a:t>Mid-Air Collision Avoidance System (MIDCAS)</a:t>
            </a:r>
          </a:p>
          <a:p>
            <a:pPr marL="68580" indent="0">
              <a:buClr>
                <a:srgbClr val="002060"/>
              </a:buClr>
              <a:buNone/>
            </a:pPr>
            <a:endParaRPr lang="en-IN" dirty="0" smtClean="0"/>
          </a:p>
          <a:p>
            <a:pPr marL="68580" indent="0">
              <a:buClr>
                <a:srgbClr val="002060"/>
              </a:buClr>
              <a:buNone/>
            </a:pPr>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a:xfrm>
            <a:off x="4376048" y="6147076"/>
            <a:ext cx="326278" cy="365125"/>
          </a:xfrm>
        </p:spPr>
        <p:txBody>
          <a:bodyPr/>
          <a:lstStyle/>
          <a:p>
            <a:fld id="{886BB73A-582F-4420-9A14-CB10A2B2E5E8}" type="slidenum">
              <a:rPr lang="en-US" smtClean="0"/>
              <a:pPr/>
              <a:t>6</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pic>
        <p:nvPicPr>
          <p:cNvPr id="8" name="Picture 7" descr="LSTAR Air Surveillance Radar"/>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617811" y="1792738"/>
            <a:ext cx="4145846" cy="1356862"/>
          </a:xfrm>
          <a:prstGeom prst="rect">
            <a:avLst/>
          </a:prstGeom>
          <a:noFill/>
          <a:ln>
            <a:noFill/>
          </a:ln>
        </p:spPr>
      </p:pic>
      <p:pic>
        <p:nvPicPr>
          <p:cNvPr id="9" name="Picture 8" descr="GBSAA Radar System - Concept of Operation"/>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180897" y="1792738"/>
            <a:ext cx="1436914" cy="1356862"/>
          </a:xfrm>
          <a:prstGeom prst="rect">
            <a:avLst/>
          </a:prstGeom>
          <a:noFill/>
          <a:ln>
            <a:noFill/>
          </a:ln>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Initiatives by The US</a:t>
            </a:r>
            <a:endParaRPr lang="en-IN" dirty="0">
              <a:solidFill>
                <a:srgbClr val="002060"/>
              </a:solidFill>
            </a:endParaRPr>
          </a:p>
        </p:txBody>
      </p:sp>
      <p:sp>
        <p:nvSpPr>
          <p:cNvPr id="3" name="Content Placeholder 2"/>
          <p:cNvSpPr>
            <a:spLocks noGrp="1"/>
          </p:cNvSpPr>
          <p:nvPr>
            <p:ph idx="1"/>
          </p:nvPr>
        </p:nvSpPr>
        <p:spPr/>
        <p:txBody>
          <a:bodyPr/>
          <a:lstStyle/>
          <a:p>
            <a:pPr>
              <a:buClr>
                <a:srgbClr val="002060"/>
              </a:buClr>
            </a:pPr>
            <a:r>
              <a:rPr lang="en-IN" dirty="0" smtClean="0">
                <a:solidFill>
                  <a:srgbClr val="002060"/>
                </a:solidFill>
              </a:rPr>
              <a:t>FAA Modernisation and Reforms Act 2012</a:t>
            </a:r>
          </a:p>
          <a:p>
            <a:pPr lvl="1">
              <a:buClr>
                <a:srgbClr val="002060"/>
              </a:buClr>
            </a:pPr>
            <a:r>
              <a:rPr lang="en-IN" dirty="0" smtClean="0">
                <a:solidFill>
                  <a:srgbClr val="002060"/>
                </a:solidFill>
              </a:rPr>
              <a:t>Operational Areas in Arctic</a:t>
            </a:r>
          </a:p>
          <a:p>
            <a:pPr lvl="2">
              <a:buClr>
                <a:srgbClr val="002060"/>
              </a:buClr>
            </a:pPr>
            <a:r>
              <a:rPr lang="en-IN" dirty="0" err="1" smtClean="0">
                <a:solidFill>
                  <a:srgbClr val="002060"/>
                </a:solidFill>
              </a:rPr>
              <a:t>ConcoPhillips</a:t>
            </a:r>
            <a:r>
              <a:rPr lang="en-IN" dirty="0" smtClean="0">
                <a:solidFill>
                  <a:srgbClr val="002060"/>
                </a:solidFill>
              </a:rPr>
              <a:t> </a:t>
            </a:r>
            <a:r>
              <a:rPr lang="en-IN" dirty="0" err="1" smtClean="0">
                <a:solidFill>
                  <a:srgbClr val="002060"/>
                </a:solidFill>
              </a:rPr>
              <a:t>Insitu’s</a:t>
            </a:r>
            <a:r>
              <a:rPr lang="en-IN" dirty="0" smtClean="0">
                <a:solidFill>
                  <a:srgbClr val="002060"/>
                </a:solidFill>
              </a:rPr>
              <a:t> Scan Eagle UAVs and BP’s </a:t>
            </a:r>
            <a:r>
              <a:rPr lang="en-IN" dirty="0" err="1" smtClean="0">
                <a:solidFill>
                  <a:srgbClr val="002060"/>
                </a:solidFill>
              </a:rPr>
              <a:t>AeoVironment’s</a:t>
            </a:r>
            <a:r>
              <a:rPr lang="en-IN" dirty="0" smtClean="0">
                <a:solidFill>
                  <a:srgbClr val="002060"/>
                </a:solidFill>
              </a:rPr>
              <a:t> Puma AE UAV  given permission in 2014</a:t>
            </a:r>
          </a:p>
          <a:p>
            <a:pPr lvl="2">
              <a:buClr>
                <a:srgbClr val="002060"/>
              </a:buClr>
            </a:pPr>
            <a:r>
              <a:rPr lang="en-IN" dirty="0">
                <a:solidFill>
                  <a:srgbClr val="002060"/>
                </a:solidFill>
              </a:rPr>
              <a:t>F</a:t>
            </a:r>
            <a:r>
              <a:rPr lang="en-IN" dirty="0" smtClean="0">
                <a:solidFill>
                  <a:srgbClr val="002060"/>
                </a:solidFill>
              </a:rPr>
              <a:t>or marine mammals, ice surveys, pipelines, roads and equipment in Alaska</a:t>
            </a:r>
          </a:p>
          <a:p>
            <a:pPr>
              <a:buClr>
                <a:srgbClr val="002060"/>
              </a:buClr>
            </a:pPr>
            <a:r>
              <a:rPr lang="en-IN" dirty="0" smtClean="0">
                <a:solidFill>
                  <a:srgbClr val="002060"/>
                </a:solidFill>
              </a:rPr>
              <a:t>Centres of Excellence</a:t>
            </a:r>
          </a:p>
          <a:p>
            <a:pPr>
              <a:buClr>
                <a:srgbClr val="002060"/>
              </a:buClr>
            </a:pPr>
            <a:r>
              <a:rPr lang="en-IN" dirty="0" smtClean="0">
                <a:solidFill>
                  <a:srgbClr val="002060"/>
                </a:solidFill>
              </a:rPr>
              <a:t>Drone Advisory Committee</a:t>
            </a:r>
            <a:endParaRPr lang="en-IN" dirty="0">
              <a:solidFill>
                <a:srgbClr val="002060"/>
              </a:solidFill>
            </a:endParaRPr>
          </a:p>
          <a:p>
            <a:pPr>
              <a:buClr>
                <a:srgbClr val="002060"/>
              </a:buClr>
            </a:pPr>
            <a:r>
              <a:rPr lang="en-IN" dirty="0" smtClean="0">
                <a:solidFill>
                  <a:srgbClr val="002060"/>
                </a:solidFill>
              </a:rPr>
              <a:t>Test Sites</a:t>
            </a:r>
          </a:p>
          <a:p>
            <a:pPr marL="68580" indent="0">
              <a:buClr>
                <a:srgbClr val="002060"/>
              </a:buClr>
              <a:buNone/>
            </a:pPr>
            <a:endParaRPr lang="en-IN" dirty="0" smtClean="0">
              <a:solidFill>
                <a:srgbClr val="002060"/>
              </a:solidFill>
            </a:endParaRPr>
          </a:p>
          <a:p>
            <a:pPr>
              <a:buClr>
                <a:srgbClr val="002060"/>
              </a:buClr>
            </a:pPr>
            <a:r>
              <a:rPr lang="en-IN" dirty="0" smtClean="0">
                <a:solidFill>
                  <a:srgbClr val="002060"/>
                </a:solidFill>
              </a:rPr>
              <a:t>5300 licences</a:t>
            </a:r>
            <a:endParaRPr lang="en-IN" dirty="0">
              <a:solidFill>
                <a:srgbClr val="002060"/>
              </a:solidFill>
            </a:endParaRPr>
          </a:p>
        </p:txBody>
      </p:sp>
      <p:sp>
        <p:nvSpPr>
          <p:cNvPr id="4" name="Date Placeholder 3"/>
          <p:cNvSpPr>
            <a:spLocks noGrp="1"/>
          </p:cNvSpPr>
          <p:nvPr>
            <p:ph type="dt" sz="half" idx="10"/>
          </p:nvPr>
        </p:nvSpPr>
        <p:spPr/>
        <p:txBody>
          <a:bodyPr/>
          <a:lstStyle/>
          <a:p>
            <a:r>
              <a:rPr lang="en-US" dirty="0" smtClean="0"/>
              <a:t>18/08/16</a:t>
            </a:r>
            <a:endParaRPr lang="en-US" dirty="0"/>
          </a:p>
        </p:txBody>
      </p:sp>
      <p:sp>
        <p:nvSpPr>
          <p:cNvPr id="5" name="Slide Number Placeholder 4"/>
          <p:cNvSpPr>
            <a:spLocks noGrp="1"/>
          </p:cNvSpPr>
          <p:nvPr>
            <p:ph type="sldNum" sz="quarter" idx="12"/>
          </p:nvPr>
        </p:nvSpPr>
        <p:spPr>
          <a:xfrm>
            <a:off x="4390636" y="6158622"/>
            <a:ext cx="326278" cy="365125"/>
          </a:xfrm>
        </p:spPr>
        <p:txBody>
          <a:bodyPr/>
          <a:lstStyle/>
          <a:p>
            <a:fld id="{886BB73A-582F-4420-9A14-CB10A2B2E5E8}" type="slidenum">
              <a:rPr lang="en-US" smtClean="0"/>
              <a:pPr/>
              <a:t>7</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pic>
        <p:nvPicPr>
          <p:cNvPr id="7" name="Picture 6"/>
          <p:cNvPicPr/>
          <p:nvPr/>
        </p:nvPicPr>
        <p:blipFill rotWithShape="1">
          <a:blip r:embed="rId3"/>
          <a:srcRect l="23215" t="33670" r="28095" b="15507"/>
          <a:stretch/>
        </p:blipFill>
        <p:spPr bwMode="auto">
          <a:xfrm>
            <a:off x="5300132" y="4131733"/>
            <a:ext cx="2759117" cy="176789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Initiatives by EU</a:t>
            </a:r>
            <a:endParaRPr lang="en-IN" dirty="0">
              <a:solidFill>
                <a:srgbClr val="002060"/>
              </a:solidFill>
            </a:endParaRPr>
          </a:p>
        </p:txBody>
      </p:sp>
      <p:sp>
        <p:nvSpPr>
          <p:cNvPr id="3" name="Content Placeholder 2"/>
          <p:cNvSpPr>
            <a:spLocks noGrp="1"/>
          </p:cNvSpPr>
          <p:nvPr>
            <p:ph idx="1"/>
          </p:nvPr>
        </p:nvSpPr>
        <p:spPr/>
        <p:txBody>
          <a:bodyPr/>
          <a:lstStyle/>
          <a:p>
            <a:pPr>
              <a:buClr>
                <a:srgbClr val="002060"/>
              </a:buClr>
            </a:pPr>
            <a:r>
              <a:rPr lang="en-IN" dirty="0" smtClean="0"/>
              <a:t>Roadmap for Integration of RPAS</a:t>
            </a:r>
          </a:p>
          <a:p>
            <a:pPr lvl="1">
              <a:buClr>
                <a:srgbClr val="002060"/>
              </a:buClr>
            </a:pPr>
            <a:r>
              <a:rPr lang="en-IN" dirty="0" smtClean="0"/>
              <a:t>Light RPA operation between 2014 and 2018</a:t>
            </a:r>
          </a:p>
          <a:p>
            <a:pPr lvl="1">
              <a:buClr>
                <a:srgbClr val="002060"/>
              </a:buClr>
            </a:pPr>
            <a:r>
              <a:rPr lang="en-IN" dirty="0" smtClean="0"/>
              <a:t>Extending RPA operations in IFR and initiation of VFR operations between 2019-2023</a:t>
            </a:r>
          </a:p>
          <a:p>
            <a:pPr lvl="1">
              <a:buClr>
                <a:srgbClr val="002060"/>
              </a:buClr>
            </a:pPr>
            <a:r>
              <a:rPr lang="en-IN" dirty="0" smtClean="0"/>
              <a:t>Full Integration between 2024 and 2028</a:t>
            </a:r>
          </a:p>
          <a:p>
            <a:pPr>
              <a:buClr>
                <a:srgbClr val="002060"/>
              </a:buClr>
            </a:pPr>
            <a:r>
              <a:rPr lang="en-IN" dirty="0" smtClean="0"/>
              <a:t>Published Technical Opinion in December 2015</a:t>
            </a:r>
          </a:p>
          <a:p>
            <a:pPr>
              <a:buClr>
                <a:srgbClr val="002060"/>
              </a:buClr>
            </a:pPr>
            <a:r>
              <a:rPr lang="en-IN" dirty="0" smtClean="0"/>
              <a:t>Aims to come up with new rules and amend existing rules during 2016-17</a:t>
            </a:r>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8</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8697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002060"/>
                </a:solidFill>
              </a:rPr>
              <a:t>Why Integration May Take Longer?</a:t>
            </a:r>
            <a:endParaRPr lang="en-IN" dirty="0">
              <a:solidFill>
                <a:srgbClr val="002060"/>
              </a:solidFill>
            </a:endParaRPr>
          </a:p>
        </p:txBody>
      </p:sp>
      <p:sp>
        <p:nvSpPr>
          <p:cNvPr id="3" name="Content Placeholder 2"/>
          <p:cNvSpPr>
            <a:spLocks noGrp="1"/>
          </p:cNvSpPr>
          <p:nvPr>
            <p:ph idx="1"/>
          </p:nvPr>
        </p:nvSpPr>
        <p:spPr/>
        <p:txBody>
          <a:bodyPr>
            <a:normAutofit/>
          </a:bodyPr>
          <a:lstStyle/>
          <a:p>
            <a:pPr>
              <a:lnSpc>
                <a:spcPct val="150000"/>
              </a:lnSpc>
              <a:buClr>
                <a:srgbClr val="002060"/>
              </a:buClr>
            </a:pPr>
            <a:r>
              <a:rPr lang="en-IN" dirty="0" smtClean="0"/>
              <a:t>Accident Rate</a:t>
            </a:r>
          </a:p>
          <a:p>
            <a:pPr>
              <a:lnSpc>
                <a:spcPct val="150000"/>
              </a:lnSpc>
              <a:buClr>
                <a:srgbClr val="002060"/>
              </a:buClr>
            </a:pPr>
            <a:endParaRPr lang="en-IN" dirty="0"/>
          </a:p>
          <a:p>
            <a:pPr>
              <a:lnSpc>
                <a:spcPct val="150000"/>
              </a:lnSpc>
              <a:buClr>
                <a:srgbClr val="002060"/>
              </a:buClr>
            </a:pPr>
            <a:endParaRPr lang="en-IN" dirty="0" smtClean="0"/>
          </a:p>
          <a:p>
            <a:pPr>
              <a:lnSpc>
                <a:spcPct val="150000"/>
              </a:lnSpc>
              <a:buClr>
                <a:srgbClr val="002060"/>
              </a:buClr>
            </a:pPr>
            <a:endParaRPr lang="en-IN" dirty="0" smtClean="0"/>
          </a:p>
          <a:p>
            <a:pPr>
              <a:lnSpc>
                <a:spcPct val="150000"/>
              </a:lnSpc>
              <a:buClr>
                <a:srgbClr val="002060"/>
              </a:buClr>
            </a:pPr>
            <a:endParaRPr lang="en-IN" dirty="0" smtClean="0"/>
          </a:p>
          <a:p>
            <a:pPr>
              <a:lnSpc>
                <a:spcPct val="150000"/>
              </a:lnSpc>
              <a:buClr>
                <a:srgbClr val="002060"/>
              </a:buClr>
            </a:pPr>
            <a:endParaRPr lang="en-IN" dirty="0" smtClean="0"/>
          </a:p>
          <a:p>
            <a:pPr lvl="1">
              <a:lnSpc>
                <a:spcPct val="150000"/>
              </a:lnSpc>
              <a:buClr>
                <a:srgbClr val="002060"/>
              </a:buClr>
            </a:pPr>
            <a:r>
              <a:rPr lang="en-IN" dirty="0" smtClean="0"/>
              <a:t>Commercial Manned Aircraft is between 0.1 to 0.001</a:t>
            </a:r>
          </a:p>
          <a:p>
            <a:pPr marL="365760" lvl="1" indent="0">
              <a:buNone/>
            </a:pPr>
            <a:endParaRPr lang="en-IN" dirty="0" smtClean="0"/>
          </a:p>
          <a:p>
            <a:pPr marL="685800" lvl="2" indent="0">
              <a:buNone/>
            </a:pPr>
            <a:endParaRPr lang="en-IN" dirty="0" smtClean="0"/>
          </a:p>
          <a:p>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9</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pic>
        <p:nvPicPr>
          <p:cNvPr id="7" name="Picture 6"/>
          <p:cNvPicPr/>
          <p:nvPr/>
        </p:nvPicPr>
        <p:blipFill rotWithShape="1">
          <a:blip r:embed="rId3"/>
          <a:srcRect l="17544" t="14352" r="19035" b="26667"/>
          <a:stretch/>
        </p:blipFill>
        <p:spPr bwMode="auto">
          <a:xfrm>
            <a:off x="1789358" y="2174547"/>
            <a:ext cx="5502754" cy="2944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84680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1117</TotalTime>
  <Words>642</Words>
  <Application>Microsoft Macintosh PowerPoint</Application>
  <PresentationFormat>On-screen Show (4:3)</PresentationFormat>
  <Paragraphs>135</Paragraphs>
  <Slides>13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Austin</vt:lpstr>
      <vt:lpstr>Document</vt:lpstr>
      <vt:lpstr>INTEGRATION OF DRONES IN NON SEGREGATED AIR SPACE</vt:lpstr>
      <vt:lpstr>Slide 2</vt:lpstr>
      <vt:lpstr>Technological Challenges</vt:lpstr>
      <vt:lpstr>Technological Challenges</vt:lpstr>
      <vt:lpstr>Regulatory Factors</vt:lpstr>
      <vt:lpstr>Technological Initiatives</vt:lpstr>
      <vt:lpstr>Initiatives by The US</vt:lpstr>
      <vt:lpstr>Initiatives by EU</vt:lpstr>
      <vt:lpstr>Why Integration May Take Longer?</vt:lpstr>
      <vt:lpstr>Why Integration May Take Longer?</vt:lpstr>
      <vt:lpstr>UAV Integration in India</vt:lpstr>
      <vt:lpstr>UAV Integration in India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Anhs</dc:creator>
  <cp:lastModifiedBy>User</cp:lastModifiedBy>
  <cp:revision>194</cp:revision>
  <dcterms:created xsi:type="dcterms:W3CDTF">2016-08-16T15:27:48Z</dcterms:created>
  <dcterms:modified xsi:type="dcterms:W3CDTF">2016-08-18T05:50:40Z</dcterms:modified>
</cp:coreProperties>
</file>